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88" r:id="rId11"/>
    <p:sldId id="275" r:id="rId12"/>
    <p:sldId id="291" r:id="rId13"/>
    <p:sldId id="289" r:id="rId14"/>
    <p:sldId id="290" r:id="rId15"/>
    <p:sldId id="282" r:id="rId16"/>
    <p:sldId id="283" r:id="rId17"/>
    <p:sldId id="284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1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4500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</a:rPr>
              <a:t>МУНИЦИПАЛЬНОЕ БЮДЖЕТНОЕ ОБЩЕОБРАЗОВАТЕЛЬНОЕ УЧРЕЖДЕНИЕ «СРЕДНЯЯ ОБЩЕОБРАЗОВАТЕЛЬНАЯ ШКОЛА №125 С УГЛУБЛЕННЫМ ИЗУЧЕНИЕМ ОТДЕЛЬНЫХ ПРЕДМЕТОВ»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7143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7806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Часы и колонки в учебные кабинеты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1857364"/>
            <a:ext cx="4286280" cy="65935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000892" y="1859757"/>
            <a:ext cx="1685908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5"/>
            <a:ext cx="4545707" cy="433360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2" y="2514600"/>
            <a:ext cx="2884884" cy="384651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Поручни для занятий хореографией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78581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496"/>
            <a:ext cx="4041775" cy="71438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396135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Замена поврежденных пластиковых подоконников и откосов, фурнитуры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2" y="2514600"/>
            <a:ext cx="2884884" cy="3846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81" y="2514600"/>
            <a:ext cx="2163663" cy="3846513"/>
          </a:xfrm>
        </p:spPr>
      </p:pic>
    </p:spTree>
    <p:extLst>
      <p:ext uri="{BB962C8B-B14F-4D97-AF65-F5344CB8AC3E}">
        <p14:creationId xmlns:p14="http://schemas.microsoft.com/office/powerpoint/2010/main" val="1847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ПРОЧИЕ РАСХОДЫ:200900,00 рублей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8043890" cy="3845720"/>
          </a:xfrm>
        </p:spPr>
        <p:txBody>
          <a:bodyPr>
            <a:noAutofit/>
          </a:bodyPr>
          <a:lstStyle/>
          <a:p>
            <a:r>
              <a:rPr lang="ru-RU" sz="2800" dirty="0" smtClean="0"/>
              <a:t>1</a:t>
            </a:r>
            <a:r>
              <a:rPr lang="ru-RU" sz="3200" dirty="0" smtClean="0"/>
              <a:t>. монтаж видеонаблюдения на 1-4 этажах МБОУ «СОШ №125» и по периметру  -200900,00 рублей;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РАСХОДЫ НА ХОЗЯЙСТВЕННЫЕ НУЖДЫ: 31267,90,00 рублей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643050"/>
            <a:ext cx="8329642" cy="471727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закуплено товаров на хозяйственные нужды на сумму: 31267,90,00 рублей (краска, эмаль, электроды, клапаны, полотна для </a:t>
            </a:r>
            <a:r>
              <a:rPr lang="ru-RU" sz="2800" dirty="0" err="1" smtClean="0"/>
              <a:t>электролобзика</a:t>
            </a:r>
            <a:r>
              <a:rPr lang="ru-RU" sz="2800" dirty="0" smtClean="0"/>
              <a:t>, пуля пневматическая, замки, смесители, полотенцедержатели, кисть, краска, пластиковые подоконники, откосы, труба, провод, полотно по металлу, хомут, диск отрезной, масло топливное, бензин для газонокосилки и снегоуборщика, и </a:t>
            </a:r>
            <a:r>
              <a:rPr lang="ru-RU" sz="2800" dirty="0" err="1" smtClean="0"/>
              <a:t>тд</a:t>
            </a:r>
            <a:r>
              <a:rPr lang="ru-RU" sz="2800" dirty="0" smtClean="0"/>
              <a:t>.)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ПРИМЕРНАЯ СМЕТА РАСХОДА ДЕНЕЖНЫХ СРЕДСТВ(ДОБРОВОЛЬНЫХ ПОЖЕРТВОВАНИЙ) НА 2017-2018 УЧЕБНЫЙ ГОД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85860"/>
            <a:ext cx="8363272" cy="557214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1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текущий ремонт – 100000,00 рублей.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укрепление материальной базы-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85000,00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-интерактивное оборудование для актового зала, учебных кабинетов;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--приобретение садово-огородного инвентаря;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оснащение кабинетов материалами и оборудованию к урокам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фотоаппарат.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электрическая сушилка для рук,;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стремянка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оформление школы(стенды, стеллаж, оформление фойе у гардероба)-80000,00 рублей;</a:t>
            </a:r>
          </a:p>
          <a:p>
            <a:pPr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4. озеленение и благоустройство – 40000,00 рублей;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капитальный ремонт 40000,00 рублей: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Ремонт зоны ожидания на 1 этаже – 100000,00;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Восстановление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отмостков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установление сливов – 100000,00 руб.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Монтаж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металло-сайдинга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фундаменте 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-20000,00 </a:t>
            </a:r>
            <a:r>
              <a:rPr lang="ru-RU" sz="3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Восстановление теплицы (отопление и канализация) – 200000,00 руб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приобретение воды и кулера в медицинский кабинет- 10000,00 руб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1075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 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305800" cy="1214446"/>
          </a:xfrm>
        </p:spPr>
        <p:txBody>
          <a:bodyPr/>
          <a:lstStyle/>
          <a:p>
            <a:pPr algn="ctr"/>
            <a:r>
              <a:rPr lang="ru-RU" dirty="0" smtClean="0"/>
              <a:t>Спасибо за помощь.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Состав ревизионной комиссии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41274"/>
              </p:ext>
            </p:extLst>
          </p:nvPr>
        </p:nvGraphicFramePr>
        <p:xfrm>
          <a:off x="928662" y="1071547"/>
          <a:ext cx="6572296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296"/>
              </a:tblGrid>
              <a:tr h="5117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2016-2017 учебный год</a:t>
                      </a:r>
                      <a:endParaRPr lang="ru-RU" dirty="0"/>
                    </a:p>
                  </a:txBody>
                  <a:tcPr/>
                </a:tc>
              </a:tr>
              <a:tr h="147832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Заместитель председателя управляющего совета по финансам:</a:t>
                      </a:r>
                    </a:p>
                    <a:p>
                      <a:r>
                        <a:rPr lang="ru-RU" sz="2000" dirty="0" err="1" smtClean="0"/>
                        <a:t>Гаус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smtClean="0"/>
                        <a:t>Юлия Леонидовна</a:t>
                      </a:r>
                      <a:endParaRPr lang="ru-RU" sz="2000" dirty="0"/>
                    </a:p>
                  </a:txBody>
                  <a:tcPr/>
                </a:tc>
              </a:tr>
              <a:tr h="3582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Ревизионная комиссия: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Баранова  Лариса Николаевна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 Терентьева Светлана Петровна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442915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АНАЛИЗ РАСХОДА ДЕНЕЖНЫХ СРЕДСТВ (ДОБРОВОЛЬНЫХ ПОЖЕРТВОВАНИЙ)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В 2016-2017 УЧЕБНОМ ГОДУ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857892"/>
            <a:ext cx="7772400" cy="571504"/>
          </a:xfrm>
        </p:spPr>
        <p:txBody>
          <a:bodyPr>
            <a:normAutofit/>
          </a:bodyPr>
          <a:lstStyle/>
          <a:p>
            <a:endParaRPr lang="ru-RU" sz="2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30352" y="1142984"/>
            <a:ext cx="7772400" cy="17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28736"/>
            <a:ext cx="7772400" cy="46434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 добровольных пожертвований 2016-2017гг.- 178433,72 рубля;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Поступили добровольные пожертвования на счет МБОУ «СОШ № 125» в период с 01.09.2016г. по 31.08.2017 г. в сумме 342321,45 рублей.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денежных средств на 2016-2017 учебный год – 520755,07 рублей.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добровольных пожертвований на 01.09.2017 года составил – 108749,75 рублей.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Израсходовано добровольных пожертвований с 01.09.2016 по 31.08.2017г. –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412005,32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i="1" dirty="0"/>
              <a:t>Планируемый расход </a:t>
            </a:r>
            <a:r>
              <a:rPr lang="ru-RU" sz="3300" b="1" i="1" dirty="0" smtClean="0"/>
              <a:t>по </a:t>
            </a:r>
            <a:r>
              <a:rPr lang="ru-RU" sz="3300" b="1" i="1" dirty="0"/>
              <a:t>смете	</a:t>
            </a:r>
            <a:r>
              <a:rPr lang="ru-RU" sz="3300" b="1" i="1" dirty="0" smtClean="0"/>
              <a:t>                    Фактический </a:t>
            </a:r>
            <a:r>
              <a:rPr lang="ru-RU" sz="3300" b="1" i="1" dirty="0"/>
              <a:t>расход</a:t>
            </a:r>
            <a:r>
              <a:rPr lang="ru-RU" b="1" dirty="0"/>
              <a:t>	</a:t>
            </a:r>
          </a:p>
          <a:p>
            <a:r>
              <a:rPr lang="ru-RU" b="1" dirty="0"/>
              <a:t>Остаток 2016-2017 </a:t>
            </a:r>
            <a:r>
              <a:rPr lang="ru-RU" b="1" dirty="0" err="1"/>
              <a:t>гг</a:t>
            </a:r>
            <a:r>
              <a:rPr lang="ru-RU" b="1" dirty="0"/>
              <a:t> - 178433,72 руб. </a:t>
            </a:r>
          </a:p>
          <a:p>
            <a:r>
              <a:rPr lang="ru-RU" b="1" dirty="0"/>
              <a:t> 		</a:t>
            </a:r>
          </a:p>
          <a:p>
            <a:r>
              <a:rPr lang="ru-RU" dirty="0"/>
              <a:t>		</a:t>
            </a:r>
          </a:p>
          <a:p>
            <a:r>
              <a:rPr lang="ru-RU" b="1" dirty="0"/>
              <a:t>1. Текущий ремонт:		</a:t>
            </a:r>
          </a:p>
          <a:p>
            <a:r>
              <a:rPr lang="ru-RU" sz="3200" dirty="0"/>
              <a:t>100000,00	</a:t>
            </a:r>
            <a:r>
              <a:rPr lang="ru-RU" sz="3200" dirty="0" smtClean="0"/>
              <a:t>                                                        		 31267,90</a:t>
            </a:r>
            <a:r>
              <a:rPr lang="ru-RU" dirty="0"/>
              <a:t>	</a:t>
            </a:r>
          </a:p>
          <a:p>
            <a:r>
              <a:rPr lang="ru-RU" b="1" dirty="0"/>
              <a:t>2. Укрепление материальной базы:	</a:t>
            </a:r>
            <a:r>
              <a:rPr lang="ru-RU" dirty="0"/>
              <a:t>	</a:t>
            </a:r>
          </a:p>
          <a:p>
            <a:r>
              <a:rPr lang="ru-RU" sz="3200" dirty="0"/>
              <a:t>339000,00	</a:t>
            </a:r>
            <a:r>
              <a:rPr lang="ru-RU" sz="3200" dirty="0" smtClean="0"/>
              <a:t>                                                         		176180,72</a:t>
            </a:r>
            <a:r>
              <a:rPr lang="ru-RU" dirty="0"/>
              <a:t>	</a:t>
            </a:r>
          </a:p>
          <a:p>
            <a:r>
              <a:rPr lang="ru-RU" b="1" dirty="0"/>
              <a:t>3. Оформление школы 	</a:t>
            </a:r>
            <a:r>
              <a:rPr lang="ru-RU" dirty="0"/>
              <a:t>	</a:t>
            </a:r>
          </a:p>
          <a:p>
            <a:r>
              <a:rPr lang="ru-RU" sz="3600" dirty="0"/>
              <a:t>10000,00	</a:t>
            </a:r>
            <a:r>
              <a:rPr lang="ru-RU" sz="3600" dirty="0" smtClean="0"/>
              <a:t>                                                         		  0,00</a:t>
            </a:r>
            <a:r>
              <a:rPr lang="ru-RU" dirty="0"/>
              <a:t>	</a:t>
            </a:r>
          </a:p>
          <a:p>
            <a:r>
              <a:rPr lang="ru-RU" b="1" dirty="0"/>
              <a:t>4. </a:t>
            </a:r>
            <a:r>
              <a:rPr lang="ru-RU" b="1" dirty="0" err="1"/>
              <a:t>Озеление</a:t>
            </a:r>
            <a:r>
              <a:rPr lang="ru-RU" b="1" dirty="0"/>
              <a:t> и благоустройство территории школы	</a:t>
            </a:r>
            <a:r>
              <a:rPr lang="ru-RU" dirty="0"/>
              <a:t>	</a:t>
            </a:r>
          </a:p>
          <a:p>
            <a:r>
              <a:rPr lang="ru-RU" sz="3600" dirty="0"/>
              <a:t>20000,00	</a:t>
            </a:r>
            <a:r>
              <a:rPr lang="ru-RU" sz="3600" dirty="0" smtClean="0"/>
              <a:t>                                                        		3656,70</a:t>
            </a:r>
            <a:r>
              <a:rPr lang="ru-RU" dirty="0"/>
              <a:t>	</a:t>
            </a:r>
          </a:p>
          <a:p>
            <a:r>
              <a:rPr lang="ru-RU" b="1" dirty="0"/>
              <a:t>5. Прочие расходы для нужды школы	</a:t>
            </a:r>
            <a:r>
              <a:rPr lang="ru-RU" dirty="0"/>
              <a:t>	</a:t>
            </a:r>
          </a:p>
          <a:p>
            <a:r>
              <a:rPr lang="ru-RU" sz="3600" dirty="0"/>
              <a:t>140000,00	</a:t>
            </a:r>
            <a:r>
              <a:rPr lang="ru-RU" sz="3600" dirty="0" smtClean="0"/>
              <a:t>                                                       		200900,00</a:t>
            </a:r>
            <a:r>
              <a:rPr lang="ru-RU" dirty="0"/>
              <a:t>	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	</a:t>
            </a:r>
            <a:r>
              <a:rPr lang="ru-RU" b="1" dirty="0"/>
              <a:t>	</a:t>
            </a:r>
          </a:p>
          <a:p>
            <a:r>
              <a:rPr lang="ru-RU" b="1" dirty="0"/>
              <a:t>		</a:t>
            </a:r>
          </a:p>
          <a:p>
            <a:r>
              <a:rPr lang="ru-RU" sz="3600" b="1" dirty="0"/>
              <a:t>609000,00	</a:t>
            </a:r>
            <a:r>
              <a:rPr lang="ru-RU" sz="3600" b="1" dirty="0" smtClean="0"/>
              <a:t>                        				412005,32</a:t>
            </a:r>
            <a:r>
              <a:rPr lang="ru-RU" sz="3600" b="1" dirty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ФОТООТЧЕТ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855248"/>
            <a:ext cx="7358114" cy="659352"/>
          </a:xfrm>
        </p:spPr>
        <p:txBody>
          <a:bodyPr/>
          <a:lstStyle/>
          <a:p>
            <a:pPr algn="ctr"/>
            <a:r>
              <a:rPr lang="ru-RU" dirty="0" smtClean="0"/>
              <a:t>Благоустройство территории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786058"/>
            <a:ext cx="4041775" cy="785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1085864"/>
          </a:xfrm>
        </p:spPr>
        <p:txBody>
          <a:bodyPr/>
          <a:lstStyle/>
          <a:p>
            <a:r>
              <a:rPr lang="ru-RU" dirty="0" smtClean="0"/>
              <a:t>Благоустройство территории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428868"/>
            <a:ext cx="4041775" cy="100013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2514600"/>
            <a:ext cx="3610173" cy="3846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00809"/>
            <a:ext cx="4041775" cy="425271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26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мебель в медицинский кабинет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928934"/>
            <a:ext cx="4041775" cy="785818"/>
          </a:xfrm>
        </p:spPr>
        <p:txBody>
          <a:bodyPr/>
          <a:lstStyle/>
          <a:p>
            <a:r>
              <a:rPr lang="ru-RU" dirty="0" smtClean="0"/>
              <a:t>Скакалки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462536" cy="466030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176464" cy="4804321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Вешалки в кабинет 112, актовый зал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8581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00175"/>
            <a:ext cx="4041775" cy="71438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Проекторы в учебные классы( биологи, математика, русский язык, химия, нач. школа)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3" y="3110905"/>
            <a:ext cx="3538537" cy="265390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417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Constantia</vt:lpstr>
      <vt:lpstr>Times New Roman</vt:lpstr>
      <vt:lpstr>Wingdings</vt:lpstr>
      <vt:lpstr>Wingdings 2</vt:lpstr>
      <vt:lpstr>Поток</vt:lpstr>
      <vt:lpstr>      МУНИЦИПАЛЬНОЕ БЮДЖЕТНОЕ ОБЩЕОБРАЗОВАТЕЛЬНОЕ УЧРЕЖДЕНИЕ «СРЕДНЯЯ ОБЩЕОБРАЗОВАТЕЛЬНАЯ ШКОЛА №125 С УГЛУБЛЕННЫМ ИЗУЧЕНИЕМ ОТДЕЛЬНЫХ ПРЕДМЕТОВ»</vt:lpstr>
      <vt:lpstr>АНАЛИЗ РАСХОДА ДЕНЕЖНЫХ СРЕДСТВ (ДОБРОВОЛЬНЫХ ПОЖЕРТВОВАНИЙ)  В 2016-2017 УЧЕБНОМ ГОДУ</vt:lpstr>
      <vt:lpstr>Презентация PowerPoint</vt:lpstr>
      <vt:lpstr>Израсходовано добровольных пожертвований с 01.09.2016 по 31.08.2017г. –  412005,32 рублей.</vt:lpstr>
      <vt:lpstr>ФОТООТЧЕТ</vt:lpstr>
      <vt:lpstr>Презентация PowerPoint</vt:lpstr>
      <vt:lpstr> мебель в медицинский кабинет</vt:lpstr>
      <vt:lpstr>Вешалки в кабинет 112, актовый зал</vt:lpstr>
      <vt:lpstr>Проекторы в учебные классы( биологи, математика, русский язык, химия, нач. школа)</vt:lpstr>
      <vt:lpstr>Часы и колонки в учебные кабинеты</vt:lpstr>
      <vt:lpstr>Поручни для занятий хореографией</vt:lpstr>
      <vt:lpstr>Замена поврежденных пластиковых подоконников и откосов, фурнитуры</vt:lpstr>
      <vt:lpstr>ПРОЧИЕ РАСХОДЫ:200900,00 рублей</vt:lpstr>
      <vt:lpstr>РАСХОДЫ НА ХОЗЯЙСТВЕННЫЕ НУЖДЫ: 31267,90,00 рублей</vt:lpstr>
      <vt:lpstr>ПРИМЕРНАЯ СМЕТА РАСХОДА ДЕНЕЖНЫХ СРЕДСТВ(ДОБРОВОЛЬНЫХ ПОЖЕРТВОВАНИЙ) НА 2017-2018 УЧЕБНЫЙ ГОД</vt:lpstr>
      <vt:lpstr>Спасибо за помощь.</vt:lpstr>
      <vt:lpstr>Состав ревизионной комиссии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№125 С УГЛУБЛЕННЫМ ИЗУЧЕНИЕМ ОТДЕЛЬНЫХ ПРЕДМЕТОВ»</dc:title>
  <dc:creator>Администратор безопасности</dc:creator>
  <cp:lastModifiedBy>Главбух</cp:lastModifiedBy>
  <cp:revision>84</cp:revision>
  <cp:lastPrinted>2017-09-13T02:47:46Z</cp:lastPrinted>
  <dcterms:modified xsi:type="dcterms:W3CDTF">2017-09-21T06:06:40Z</dcterms:modified>
</cp:coreProperties>
</file>